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70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3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7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1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6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1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3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5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5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0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3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8454F-2926-4D0D-9ACE-BDB1A9D184FC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F629C-F902-464E-A1C3-166BAF89B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5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Male sex hormones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41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3B48CA-251C-4284-B5AE-1DF12545503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106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A. Gonadotropin release inhibitors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Long acting </a:t>
            </a:r>
            <a:r>
              <a:rPr lang="en-US" dirty="0" err="1" smtClean="0"/>
              <a:t>GnRH</a:t>
            </a:r>
            <a:r>
              <a:rPr lang="en-US" dirty="0" smtClean="0"/>
              <a:t> analogs</a:t>
            </a:r>
          </a:p>
          <a:p>
            <a:pPr lvl="1" eaLnBrk="1" hangingPunct="1"/>
            <a:r>
              <a:rPr lang="en-US" sz="3200" dirty="0" smtClean="0"/>
              <a:t>Leuprolide</a:t>
            </a:r>
          </a:p>
          <a:p>
            <a:pPr lvl="1" eaLnBrk="1" hangingPunct="1"/>
            <a:r>
              <a:rPr lang="en-US" sz="3200" dirty="0" err="1" smtClean="0"/>
              <a:t>Goserelin</a:t>
            </a:r>
            <a:endParaRPr lang="en-US" sz="3200" dirty="0" smtClean="0"/>
          </a:p>
          <a:p>
            <a:pPr lvl="1" eaLnBrk="1" hangingPunct="1"/>
            <a:r>
              <a:rPr lang="en-US" sz="3200" dirty="0" err="1" smtClean="0"/>
              <a:t>Nafarelin</a:t>
            </a:r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>
              <a:buFontTx/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422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C7CCA-F145-4B98-8120-3ACCFC4D070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B. 5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b="1" dirty="0" smtClean="0">
                <a:solidFill>
                  <a:srgbClr val="C00000"/>
                </a:solidFill>
              </a:rPr>
              <a:t>-reductase inhibitor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877" y="1447800"/>
            <a:ext cx="8480323" cy="4876800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800" dirty="0" smtClean="0"/>
              <a:t>In the prostate, testosterone is converted into </a:t>
            </a:r>
            <a:r>
              <a:rPr lang="en-US" sz="2800" dirty="0" err="1" smtClean="0"/>
              <a:t>dihydrotestosterone</a:t>
            </a:r>
            <a:r>
              <a:rPr lang="en-US" sz="2800" dirty="0" smtClean="0"/>
              <a:t> (DHT) by the action of 5</a:t>
            </a:r>
            <a:r>
              <a:rPr lang="en-US" sz="2800" dirty="0" smtClean="0">
                <a:latin typeface="Symbol" pitchFamily="18" charset="2"/>
              </a:rPr>
              <a:t>a</a:t>
            </a:r>
            <a:r>
              <a:rPr lang="en-US" sz="2800" dirty="0" smtClean="0"/>
              <a:t>-reductase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800" dirty="0" smtClean="0"/>
              <a:t> DHT acts on prostate cells to stimulate new growth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800" b="1" dirty="0" err="1" smtClean="0"/>
              <a:t>Finastride</a:t>
            </a:r>
            <a:r>
              <a:rPr lang="en-US" sz="2800" dirty="0" smtClean="0"/>
              <a:t>: synthetic testosterone derivative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/>
              <a:t>It inhibits the synthesis of </a:t>
            </a:r>
            <a:r>
              <a:rPr lang="en-US" sz="2800" dirty="0" err="1" smtClean="0"/>
              <a:t>Dihydrotestosterone</a:t>
            </a:r>
            <a:r>
              <a:rPr lang="en-US" sz="2800" dirty="0" smtClean="0"/>
              <a:t> (DHT) by inhibiting 5</a:t>
            </a:r>
            <a:r>
              <a:rPr lang="en-US" sz="2800" dirty="0" smtClean="0">
                <a:latin typeface="Symbol" pitchFamily="18" charset="2"/>
              </a:rPr>
              <a:t>a</a:t>
            </a:r>
            <a:r>
              <a:rPr lang="en-US" sz="2800" dirty="0" smtClean="0"/>
              <a:t>-reductase</a:t>
            </a:r>
          </a:p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Therapeutic uses: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Benign prostatic hyperplasia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Male pattern baldness</a:t>
            </a:r>
          </a:p>
          <a:p>
            <a:pPr lvl="1" algn="just" eaLnBrk="1" hangingPunct="1">
              <a:lnSpc>
                <a:spcPct val="90000"/>
              </a:lnSpc>
            </a:pPr>
            <a:endParaRPr lang="en-US" dirty="0" smtClean="0"/>
          </a:p>
          <a:p>
            <a:pPr algn="just"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741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D7908-4A7F-40E5-A88B-164197B907D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C. Androgen synthesis inhibitors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 eaLnBrk="1" hangingPunct="1"/>
            <a:r>
              <a:rPr lang="en-US" sz="3000" b="1" dirty="0" smtClean="0"/>
              <a:t>Ketoconazole</a:t>
            </a:r>
            <a:endParaRPr lang="en-US" sz="3000" dirty="0" smtClean="0"/>
          </a:p>
          <a:p>
            <a:pPr algn="just"/>
            <a:r>
              <a:rPr lang="en-US" sz="3000" dirty="0" smtClean="0"/>
              <a:t>It is an antifungal agent.</a:t>
            </a:r>
          </a:p>
          <a:p>
            <a:pPr marL="0" indent="0" algn="just">
              <a:buNone/>
            </a:pPr>
            <a:r>
              <a:rPr lang="en-US" sz="3000" b="1" u="sng" dirty="0" smtClean="0"/>
              <a:t>Mechanism of action: </a:t>
            </a:r>
          </a:p>
          <a:p>
            <a:pPr algn="just"/>
            <a:r>
              <a:rPr lang="en-US" sz="3000" dirty="0" smtClean="0"/>
              <a:t>It inhibits gonadal &amp; adrenal steroid synthesis by inhibiting cholesterol side chain cleavage (inhibits P450</a:t>
            </a:r>
            <a:r>
              <a:rPr lang="en-US" sz="3000" baseline="-25000" dirty="0" smtClean="0"/>
              <a:t>SCC</a:t>
            </a:r>
            <a:r>
              <a:rPr lang="en-US" sz="3000" dirty="0" smtClean="0"/>
              <a:t>).</a:t>
            </a:r>
          </a:p>
          <a:p>
            <a:pPr algn="just" eaLnBrk="1" hangingPunct="1">
              <a:buFontTx/>
              <a:buNone/>
            </a:pPr>
            <a:r>
              <a:rPr lang="en-US" sz="3000" b="1" u="sng" dirty="0" smtClean="0"/>
              <a:t>Adverse effects:</a:t>
            </a:r>
          </a:p>
          <a:p>
            <a:pPr algn="just"/>
            <a:r>
              <a:rPr lang="en-US" sz="3000" dirty="0" err="1" smtClean="0"/>
              <a:t>Gynecomastia</a:t>
            </a:r>
            <a:endParaRPr lang="en-US" sz="3000" dirty="0" smtClean="0"/>
          </a:p>
          <a:p>
            <a:pPr algn="just"/>
            <a:r>
              <a:rPr lang="en-US" sz="3000" dirty="0" err="1" smtClean="0"/>
              <a:t>hepatotoxicity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7701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B4300A-AFB6-4976-9D36-24F5602EF94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D. Androgen Receptor blockers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371600"/>
            <a:ext cx="8738418" cy="5105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500" dirty="0" err="1" smtClean="0"/>
              <a:t>Flutamide</a:t>
            </a:r>
            <a:r>
              <a:rPr lang="en-US" sz="2500" dirty="0" smtClean="0"/>
              <a:t>, </a:t>
            </a:r>
            <a:r>
              <a:rPr lang="en-US" sz="2500" dirty="0" err="1" smtClean="0"/>
              <a:t>Bicalutamide</a:t>
            </a:r>
            <a:endParaRPr lang="en-US" sz="2500" dirty="0" smtClean="0"/>
          </a:p>
          <a:p>
            <a:pPr eaLnBrk="1" hangingPunct="1">
              <a:buFontTx/>
              <a:buNone/>
            </a:pPr>
            <a:r>
              <a:rPr lang="en-US" sz="2500" b="1" u="sng" dirty="0" smtClean="0"/>
              <a:t>Mechanism of action: </a:t>
            </a:r>
          </a:p>
          <a:p>
            <a:pPr eaLnBrk="1" hangingPunct="1"/>
            <a:r>
              <a:rPr lang="en-US" sz="2500" dirty="0" smtClean="0"/>
              <a:t>They block the action of </a:t>
            </a:r>
            <a:r>
              <a:rPr lang="en-US" sz="2500" dirty="0" err="1" smtClean="0"/>
              <a:t>dihydrotestosterone</a:t>
            </a:r>
            <a:r>
              <a:rPr lang="en-US" sz="2500" dirty="0" smtClean="0"/>
              <a:t> on testosterone receptors and inhibit the synthesis of new proteins in prostate and prostate cancer cells.</a:t>
            </a:r>
          </a:p>
          <a:p>
            <a:pPr marL="0" indent="0" eaLnBrk="1" hangingPunct="1">
              <a:buNone/>
            </a:pPr>
            <a:r>
              <a:rPr lang="en-US" sz="2500" b="1" u="sng" dirty="0" smtClean="0"/>
              <a:t>Uses: </a:t>
            </a:r>
          </a:p>
          <a:p>
            <a:pPr eaLnBrk="1" hangingPunct="1"/>
            <a:r>
              <a:rPr lang="en-US" sz="2500" dirty="0" smtClean="0"/>
              <a:t>Combined with </a:t>
            </a:r>
            <a:r>
              <a:rPr lang="en-US" sz="2500" dirty="0" err="1" smtClean="0"/>
              <a:t>GnRH</a:t>
            </a:r>
            <a:r>
              <a:rPr lang="en-US" sz="2500" dirty="0" smtClean="0"/>
              <a:t> analogs to treat inoperable prostate Ca.</a:t>
            </a:r>
          </a:p>
          <a:p>
            <a:pPr marL="0" indent="0">
              <a:buNone/>
            </a:pPr>
            <a:r>
              <a:rPr lang="en-US" sz="2500" b="1" u="sng" dirty="0" smtClean="0"/>
              <a:t>Adverse effects:</a:t>
            </a:r>
            <a:endParaRPr lang="en-US" sz="2500" u="sng" dirty="0" smtClean="0"/>
          </a:p>
          <a:p>
            <a:pPr lvl="1"/>
            <a:r>
              <a:rPr lang="en-US" sz="2500" dirty="0" smtClean="0"/>
              <a:t>Gynecomastia or nipple tenderness</a:t>
            </a:r>
          </a:p>
          <a:p>
            <a:pPr lvl="1"/>
            <a:r>
              <a:rPr lang="en-US" sz="2500" dirty="0" smtClean="0"/>
              <a:t>Diarrhea</a:t>
            </a:r>
          </a:p>
          <a:p>
            <a:pPr lvl="1"/>
            <a:r>
              <a:rPr lang="en-US" sz="2500" dirty="0" smtClean="0"/>
              <a:t>Hepatotoxicity </a:t>
            </a:r>
          </a:p>
          <a:p>
            <a:pPr lvl="1"/>
            <a:r>
              <a:rPr lang="en-US" sz="2500" dirty="0" smtClean="0"/>
              <a:t>Impotence </a:t>
            </a:r>
          </a:p>
          <a:p>
            <a:pPr eaLnBrk="1" hangingPunct="1">
              <a:buFontTx/>
              <a:buNone/>
            </a:pP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16477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98637"/>
            <a:ext cx="8534400" cy="452596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sz="2800" dirty="0" err="1" smtClean="0"/>
              <a:t>Cyproterone</a:t>
            </a:r>
            <a:r>
              <a:rPr lang="en-US" sz="2800" dirty="0" smtClean="0"/>
              <a:t> acetate: </a:t>
            </a:r>
          </a:p>
          <a:p>
            <a:pPr lvl="1" algn="just"/>
            <a:r>
              <a:rPr lang="en-US" dirty="0" smtClean="0"/>
              <a:t>It is a competitive blocker of testosterone receptors. </a:t>
            </a:r>
          </a:p>
          <a:p>
            <a:pPr lvl="1" algn="just"/>
            <a:r>
              <a:rPr lang="en-US" dirty="0" smtClean="0"/>
              <a:t>It is used in male </a:t>
            </a:r>
            <a:r>
              <a:rPr lang="en-US" dirty="0" err="1" smtClean="0"/>
              <a:t>hypersexuality</a:t>
            </a:r>
            <a:r>
              <a:rPr lang="en-US" dirty="0" smtClean="0"/>
              <a:t>, hirsutism, acne, male baldness, and cancer prostate.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8631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Good luck</a:t>
            </a:r>
            <a:endParaRPr lang="en-US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14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3BD4D0-F609-4FCC-9EBE-33C8297163C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1. Androgens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240" y="2186608"/>
            <a:ext cx="7242313" cy="4214191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Types: </a:t>
            </a:r>
          </a:p>
          <a:p>
            <a:pPr marL="57150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b="1" u="sng" dirty="0" smtClean="0"/>
              <a:t>Natural androgens: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dirty="0" err="1" smtClean="0"/>
              <a:t>Androsterone</a:t>
            </a:r>
            <a:r>
              <a:rPr lang="en-US" dirty="0" smtClean="0"/>
              <a:t> and testosterone</a:t>
            </a:r>
          </a:p>
          <a:p>
            <a:pPr marL="57150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b="1" u="sng" dirty="0" smtClean="0"/>
              <a:t>Synthetic androgens: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dirty="0" smtClean="0"/>
              <a:t>Testosterone propionate. </a:t>
            </a:r>
            <a:endParaRPr lang="en-US" dirty="0"/>
          </a:p>
          <a:p>
            <a:pPr marL="914400" lvl="1" indent="-457200">
              <a:lnSpc>
                <a:spcPct val="90000"/>
              </a:lnSpc>
            </a:pPr>
            <a:r>
              <a:rPr lang="en-US" dirty="0" smtClean="0"/>
              <a:t>Anabolic steroids: </a:t>
            </a:r>
            <a:r>
              <a:rPr lang="en-US" dirty="0" err="1" smtClean="0"/>
              <a:t>Danazol</a:t>
            </a:r>
            <a:endParaRPr lang="en-US" dirty="0" smtClean="0"/>
          </a:p>
          <a:p>
            <a:pPr marL="57150" indent="0">
              <a:lnSpc>
                <a:spcPct val="90000"/>
              </a:lnSpc>
              <a:buNone/>
            </a:pPr>
            <a:endParaRPr lang="en-US" sz="2800" dirty="0" smtClean="0"/>
          </a:p>
          <a:p>
            <a:pPr marL="57150" indent="0">
              <a:lnSpc>
                <a:spcPct val="90000"/>
              </a:lnSpc>
              <a:buNone/>
            </a:pPr>
            <a:endParaRPr lang="en-US" sz="2800" dirty="0" smtClean="0"/>
          </a:p>
          <a:p>
            <a:pPr marL="57150" indent="0">
              <a:lnSpc>
                <a:spcPct val="90000"/>
              </a:lnSpc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9918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E9F73C-8809-4E5E-BE50-903372897CA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9156" y="1600200"/>
            <a:ext cx="8448368" cy="48768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3000" b="1" u="sng" dirty="0"/>
              <a:t>Uses: 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Hypogonadism: as hormonal replacement therapy.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For Anabolic effects: </a:t>
            </a:r>
          </a:p>
          <a:p>
            <a:pPr lvl="1">
              <a:lnSpc>
                <a:spcPct val="90000"/>
              </a:lnSpc>
            </a:pPr>
            <a:r>
              <a:rPr lang="en-US" sz="3000" dirty="0"/>
              <a:t>Osteoporosis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Severe </a:t>
            </a:r>
            <a:r>
              <a:rPr lang="en-US" sz="3000" dirty="0"/>
              <a:t>burns 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To </a:t>
            </a:r>
            <a:r>
              <a:rPr lang="en-US" sz="3000" dirty="0"/>
              <a:t>increase lean body mass, muscle strength</a:t>
            </a:r>
          </a:p>
          <a:p>
            <a:pPr>
              <a:lnSpc>
                <a:spcPct val="90000"/>
              </a:lnSpc>
            </a:pPr>
            <a:r>
              <a:rPr lang="en-US" sz="3000" dirty="0" smtClean="0"/>
              <a:t>Breast cancer </a:t>
            </a:r>
            <a:endParaRPr lang="en-US" sz="3000" dirty="0"/>
          </a:p>
          <a:p>
            <a:pPr>
              <a:lnSpc>
                <a:spcPct val="90000"/>
              </a:lnSpc>
            </a:pPr>
            <a:r>
              <a:rPr lang="en-US" sz="3000" dirty="0"/>
              <a:t>Hereditary angioedema</a:t>
            </a:r>
          </a:p>
          <a:p>
            <a:pPr eaLnBrk="1" hangingPunct="1">
              <a:lnSpc>
                <a:spcPct val="90000"/>
              </a:lnSpc>
            </a:pPr>
            <a:endParaRPr lang="en-US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38262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1. Natural androgens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534400" cy="4525963"/>
          </a:xfrm>
        </p:spPr>
        <p:txBody>
          <a:bodyPr>
            <a:noAutofit/>
          </a:bodyPr>
          <a:lstStyle/>
          <a:p>
            <a:pPr algn="just"/>
            <a:r>
              <a:rPr lang="en-US" sz="2800" b="1" dirty="0"/>
              <a:t>Testosterone</a:t>
            </a:r>
          </a:p>
          <a:p>
            <a:pPr algn="just"/>
            <a:r>
              <a:rPr lang="en-US" sz="2800" dirty="0" smtClean="0"/>
              <a:t>Converted to </a:t>
            </a:r>
            <a:r>
              <a:rPr lang="en-US" sz="2800" dirty="0" err="1" smtClean="0"/>
              <a:t>dihydrotestosterone</a:t>
            </a:r>
            <a:r>
              <a:rPr lang="en-US" sz="2800" dirty="0" smtClean="0"/>
              <a:t> (DHT) in skin, prostate, seminal vesicles, and </a:t>
            </a:r>
            <a:r>
              <a:rPr lang="en-US" sz="2800" dirty="0" err="1" smtClean="0"/>
              <a:t>epididymus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I.M. testosterone is used to treat androgen deficiency </a:t>
            </a:r>
          </a:p>
          <a:p>
            <a:pPr algn="just"/>
            <a:r>
              <a:rPr lang="en-US" sz="2800" b="1" u="sng" dirty="0" smtClean="0"/>
              <a:t>Effects: </a:t>
            </a:r>
          </a:p>
          <a:p>
            <a:pPr lvl="1" algn="just"/>
            <a:r>
              <a:rPr lang="en-US" dirty="0" smtClean="0"/>
              <a:t>At puberty </a:t>
            </a:r>
            <a:r>
              <a:rPr lang="en-US" dirty="0" smtClean="0">
                <a:sym typeface="Wingdings"/>
              </a:rPr>
              <a:t> 2° sexual characteristics in male.</a:t>
            </a:r>
          </a:p>
          <a:p>
            <a:pPr lvl="1" algn="just"/>
            <a:r>
              <a:rPr lang="en-US" dirty="0" smtClean="0"/>
              <a:t>It increase protein synthesis (anabolism), which increase muscle and bone mass and strength, affect development of male 2° characteristics. </a:t>
            </a:r>
          </a:p>
          <a:p>
            <a:pPr lvl="1" algn="just"/>
            <a:r>
              <a:rPr lang="en-US" dirty="0" smtClean="0"/>
              <a:t> They increase hair growth and libido in women.  Excessive secretion: masculine effects in women.</a:t>
            </a:r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9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046838-CB13-4EB4-9337-8C496D198C6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2. Synthetic androgens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5562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US" sz="2800" b="1" u="sng" dirty="0">
                <a:solidFill>
                  <a:srgbClr val="C00000"/>
                </a:solidFill>
              </a:rPr>
              <a:t>A. Anabolic steroids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dirty="0" smtClean="0"/>
              <a:t>Greater </a:t>
            </a:r>
            <a:r>
              <a:rPr lang="en-US" sz="2800" dirty="0" err="1" smtClean="0"/>
              <a:t>anabolic:androgenic</a:t>
            </a:r>
            <a:r>
              <a:rPr lang="en-US" sz="2800" dirty="0" smtClean="0"/>
              <a:t> activity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b="1" dirty="0" err="1" smtClean="0"/>
              <a:t>Oxandrolone</a:t>
            </a:r>
            <a:r>
              <a:rPr lang="en-US" sz="2800" dirty="0" smtClean="0"/>
              <a:t> (anabolic: androgenic=3:1-13-1)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2800" b="1" u="sng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800" b="1" u="sng" dirty="0" smtClean="0"/>
              <a:t>Adverse drug reactions: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dirty="0" smtClean="0"/>
              <a:t>Infertility: due to suppressed FSH and LH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dirty="0" smtClean="0"/>
              <a:t>Decreased testicular size and function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dirty="0" smtClean="0"/>
              <a:t>Masculinization </a:t>
            </a:r>
            <a:r>
              <a:rPr lang="en-US" sz="2800" dirty="0" smtClean="0"/>
              <a:t>in women: Hirsutism, deepening of voice, menstrual irregularities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dirty="0" smtClean="0"/>
              <a:t>Hepatic dysfunction, </a:t>
            </a:r>
            <a:r>
              <a:rPr lang="en-US" sz="2800" dirty="0" err="1" smtClean="0"/>
              <a:t>Cholestatic</a:t>
            </a:r>
            <a:r>
              <a:rPr lang="en-US" sz="2800" dirty="0" smtClean="0"/>
              <a:t> jaundice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dirty="0" smtClean="0"/>
              <a:t>Psychotic symptoms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9702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Contraindications: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Benign prostatic hyperplasia and cancer prostate.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Pregnancy.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Children.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Liver diseases.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99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778E97-39C0-46FF-B5EB-58CE1E2704A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763000" cy="5251092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b="1" u="sng" dirty="0" smtClean="0">
                <a:solidFill>
                  <a:srgbClr val="002060"/>
                </a:solidFill>
              </a:rPr>
              <a:t>B. </a:t>
            </a:r>
            <a:r>
              <a:rPr lang="en-US" sz="2800" b="1" u="sng" dirty="0" err="1" smtClean="0">
                <a:solidFill>
                  <a:srgbClr val="002060"/>
                </a:solidFill>
              </a:rPr>
              <a:t>Danazol</a:t>
            </a:r>
            <a:r>
              <a:rPr lang="en-US" sz="2800" b="1" dirty="0" smtClean="0">
                <a:solidFill>
                  <a:schemeClr val="accent2"/>
                </a:solidFill>
              </a:rPr>
              <a:t/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endParaRPr lang="en-US" sz="2800" b="1" dirty="0" smtClean="0">
              <a:solidFill>
                <a:schemeClr val="accent2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b="1" u="sng" dirty="0" smtClean="0"/>
              <a:t>Mechanism of action: 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/>
              <a:t>Danazol</a:t>
            </a:r>
            <a:r>
              <a:rPr lang="en-US" sz="2800" dirty="0" smtClean="0"/>
              <a:t> </a:t>
            </a:r>
            <a:r>
              <a:rPr lang="en-US" sz="2800" dirty="0"/>
              <a:t>is a synthetic steroid analogue with strong </a:t>
            </a:r>
            <a:r>
              <a:rPr lang="en-US" sz="2800" dirty="0" err="1"/>
              <a:t>antigonadotropic</a:t>
            </a:r>
            <a:r>
              <a:rPr lang="en-US" sz="2800" dirty="0"/>
              <a:t> activity (inhibits </a:t>
            </a:r>
            <a:r>
              <a:rPr lang="en-US" sz="2800" dirty="0" smtClean="0"/>
              <a:t>pituitary LH and FSH) </a:t>
            </a:r>
            <a:r>
              <a:rPr lang="en-US" sz="2800" dirty="0"/>
              <a:t>and weak androgenic action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Inhibits CYP450 enzymes involved in gonadal hormone synthesis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Uses: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Endometriosis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Fibrocystic breast disease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Hereditary </a:t>
            </a:r>
            <a:r>
              <a:rPr lang="en-US" dirty="0" err="1" smtClean="0"/>
              <a:t>angioedema</a:t>
            </a:r>
            <a:r>
              <a:rPr lang="en-US" dirty="0" smtClean="0"/>
              <a:t> (It occurs due to deficiency of C</a:t>
            </a:r>
            <a:r>
              <a:rPr lang="en-US" baseline="-25000" dirty="0" smtClean="0"/>
              <a:t>1</a:t>
            </a:r>
            <a:r>
              <a:rPr lang="en-US" dirty="0" smtClean="0"/>
              <a:t>- esterase inhibitor)</a:t>
            </a:r>
          </a:p>
        </p:txBody>
      </p:sp>
    </p:spTree>
    <p:extLst>
      <p:ext uri="{BB962C8B-B14F-4D97-AF65-F5344CB8AC3E}">
        <p14:creationId xmlns:p14="http://schemas.microsoft.com/office/powerpoint/2010/main" val="27683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6C4E88-1874-482F-AA14-584D73E98D7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u="sng" dirty="0"/>
              <a:t>Adverse effects</a:t>
            </a:r>
            <a:endParaRPr lang="en-US" sz="3000" u="sng" dirty="0" smtClean="0"/>
          </a:p>
          <a:p>
            <a:pPr lvl="1"/>
            <a:r>
              <a:rPr lang="en-US" sz="3000" dirty="0" smtClean="0"/>
              <a:t>Acne</a:t>
            </a:r>
          </a:p>
          <a:p>
            <a:pPr lvl="1"/>
            <a:r>
              <a:rPr lang="en-US" sz="3000" dirty="0" err="1" smtClean="0"/>
              <a:t>Hirsutism</a:t>
            </a:r>
            <a:endParaRPr lang="en-US" sz="3000" dirty="0" smtClean="0"/>
          </a:p>
          <a:p>
            <a:pPr lvl="1"/>
            <a:r>
              <a:rPr lang="en-US" sz="3000" dirty="0" smtClean="0"/>
              <a:t>Menstrual irregularities</a:t>
            </a:r>
          </a:p>
          <a:p>
            <a:pPr lvl="1"/>
            <a:r>
              <a:rPr lang="en-US" sz="3000" dirty="0" err="1" smtClean="0"/>
              <a:t>Hepatotoxicity</a:t>
            </a:r>
            <a:endParaRPr lang="en-US" sz="3000" dirty="0" smtClean="0"/>
          </a:p>
          <a:p>
            <a:pPr lvl="1"/>
            <a:r>
              <a:rPr lang="en-US" sz="3000" dirty="0" err="1" smtClean="0"/>
              <a:t>Thromboembolism</a:t>
            </a:r>
            <a:endParaRPr lang="en-US" sz="3000" dirty="0" smtClean="0"/>
          </a:p>
          <a:p>
            <a:pPr lvl="1"/>
            <a:r>
              <a:rPr lang="en-US" sz="3000" dirty="0" err="1" smtClean="0"/>
              <a:t>Teratogenic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12114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4B8942-A86A-4B6B-9630-C6E28E14CDC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2. </a:t>
            </a:r>
            <a:r>
              <a:rPr lang="en-US" b="1" dirty="0" err="1" smtClean="0">
                <a:solidFill>
                  <a:srgbClr val="C00000"/>
                </a:solidFill>
              </a:rPr>
              <a:t>Antiandrogens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34581" y="1676400"/>
            <a:ext cx="5309419" cy="4525963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US" b="1" dirty="0" smtClean="0"/>
              <a:t>Gonadotropin release inhibitors</a:t>
            </a:r>
          </a:p>
          <a:p>
            <a:pPr marL="990600" lvl="1" indent="-53340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US" b="1" dirty="0" smtClean="0"/>
              <a:t>5</a:t>
            </a:r>
            <a:r>
              <a:rPr lang="en-US" b="1" dirty="0" smtClean="0">
                <a:latin typeface="Symbol" pitchFamily="18" charset="2"/>
              </a:rPr>
              <a:t>a</a:t>
            </a:r>
            <a:r>
              <a:rPr lang="en-US" b="1" dirty="0" smtClean="0"/>
              <a:t>-reductase inhibitor</a:t>
            </a:r>
          </a:p>
          <a:p>
            <a:pPr marL="990600" lvl="1" indent="-53340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US" b="1" dirty="0" smtClean="0"/>
              <a:t> Androgen synthesis inhibitors</a:t>
            </a:r>
          </a:p>
          <a:p>
            <a:pPr marL="990600" lvl="1" indent="-533400">
              <a:lnSpc>
                <a:spcPct val="90000"/>
              </a:lnSpc>
              <a:buFont typeface="+mj-lt"/>
              <a:buAutoNum type="alphaUcPeriod"/>
            </a:pPr>
            <a:r>
              <a:rPr lang="en-US" b="1" dirty="0"/>
              <a:t> Androgen Receptor blockers</a:t>
            </a:r>
          </a:p>
          <a:p>
            <a:pPr marL="990600" lvl="1" indent="-533400" eaLnBrk="1" hangingPunct="1">
              <a:lnSpc>
                <a:spcPct val="90000"/>
              </a:lnSpc>
              <a:buFont typeface="+mj-lt"/>
              <a:buAutoNum type="alphaUcPeriod"/>
            </a:pPr>
            <a:endParaRPr lang="en-US" b="1" dirty="0" smtClean="0"/>
          </a:p>
        </p:txBody>
      </p:sp>
      <p:pic>
        <p:nvPicPr>
          <p:cNvPr id="49157" name="Picture 4" descr="scan0003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 b="1431"/>
          <a:stretch>
            <a:fillRect/>
          </a:stretch>
        </p:blipFill>
        <p:spPr bwMode="auto">
          <a:xfrm>
            <a:off x="703263" y="1143000"/>
            <a:ext cx="335121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042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440</Words>
  <Application>Microsoft Office PowerPoint</Application>
  <PresentationFormat>On-screen Show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Male sex hormones </vt:lpstr>
      <vt:lpstr>1. Androgens</vt:lpstr>
      <vt:lpstr>PowerPoint Presentation</vt:lpstr>
      <vt:lpstr>1. Natural androgens </vt:lpstr>
      <vt:lpstr>2. Synthetic androgens</vt:lpstr>
      <vt:lpstr>PowerPoint Presentation</vt:lpstr>
      <vt:lpstr>PowerPoint Presentation</vt:lpstr>
      <vt:lpstr>PowerPoint Presentation</vt:lpstr>
      <vt:lpstr>2. Antiandrogens</vt:lpstr>
      <vt:lpstr>A. Gonadotropin release inhibitors</vt:lpstr>
      <vt:lpstr>B. 5a-reductase inhibitor</vt:lpstr>
      <vt:lpstr>C. Androgen synthesis inhibitors</vt:lpstr>
      <vt:lpstr>D. Androgen Receptor blockers</vt:lpstr>
      <vt:lpstr>PowerPoint Presentation</vt:lpstr>
      <vt:lpstr>Good luck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Male sex hormones</dc:title>
  <dc:creator>Haneen Mohammad</dc:creator>
  <cp:lastModifiedBy>Haneen Mohammad</cp:lastModifiedBy>
  <cp:revision>13</cp:revision>
  <dcterms:created xsi:type="dcterms:W3CDTF">2015-11-16T09:20:34Z</dcterms:created>
  <dcterms:modified xsi:type="dcterms:W3CDTF">2015-11-22T07:17:38Z</dcterms:modified>
</cp:coreProperties>
</file>